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1" r:id="rId6"/>
    <p:sldId id="265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8"/>
    <p:restoredTop sz="94713"/>
  </p:normalViewPr>
  <p:slideViewPr>
    <p:cSldViewPr snapToGrid="0" snapToObjects="1">
      <p:cViewPr varScale="1">
        <p:scale>
          <a:sx n="101" d="100"/>
          <a:sy n="101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A41E5-AA22-084A-AEDB-D1417DC681F9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C2CF9-C79F-4542-B4E5-A85B9150D8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062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C2CF9-C79F-4542-B4E5-A85B9150D88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290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C2CF9-C79F-4542-B4E5-A85B9150D88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98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C2CF9-C79F-4542-B4E5-A85B9150D88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844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C2CF9-C79F-4542-B4E5-A85B9150D88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0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C2CF9-C79F-4542-B4E5-A85B9150D88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02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A6C0C-FC65-B547-B22D-2020D2EBA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2539CE-4F52-EC40-9C5D-BB1399DE1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25BAF-A0AD-5B4B-94B0-676A6184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7C30C7-97DB-054E-BB81-0969670D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72CDF4-04A4-794E-AE26-0A8FDF4C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4505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E5EED-C976-F741-B4D9-EADF7BC31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7F41F5-4F48-9E49-ABD4-D45061E4D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F92584-35D2-7F48-8AAC-690F88F5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0C1B9E-A701-684F-9D87-97EF88B1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3211DD-4D16-C345-9240-AE5E1D64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42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9CB4E-A35B-0142-971F-20D6828C0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0E527D-7126-4A4F-84D7-2936FDCAA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78A2AC-926B-6D48-96BC-C8402970C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5D5423-7715-C74A-B298-F75AABE5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AA4C6F-AEDD-414E-A200-2E56DED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742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08C6E-D696-3740-87F8-63D1D03E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6BACAD-2601-6649-A110-20CA0EFF2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48E633-016E-9B4F-84ED-2A180C09C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F72BBC-B33F-8048-B5AF-EFE31F442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8B0DD-4402-4C42-A198-F4EB0919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6694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D8B64-5DF5-6849-BB60-80CB7F63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A84BA1-046D-DF4A-8FE6-AF9819330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32C2DA-2FA9-D740-989B-E0D9C2B2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D0881C-8179-3645-A391-D998A921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46C59E-4CA6-9649-99D2-DE863A45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898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B309D-0F84-014E-8359-787B16DB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A8293-12A2-A64F-B698-5A343D698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993B44-95E9-8C48-90A1-09313F569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971D0B-3AC6-CE42-9E96-3E996CF2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4AE4A6-5973-354F-9873-C078E61E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2F935F-5DDB-524C-828C-FC3C0BE0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546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ADE6B-C404-F74D-ACB7-ACFB2B0A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B6ABB-B8A4-7548-AFC7-83A236DEB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C3775D-A695-8C4B-AC52-0D4291148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298228-4EA7-C34F-BA82-8342B8EA9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4580FB-4E62-B841-9E75-F380AD01B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F22B0D-D92A-A042-9224-949CECCF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168020-51BE-B549-BEE2-45248921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30DFF54-E32C-9D45-A99D-26584B63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84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F820F-617C-174F-BFD1-4D788A72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AC58-271D-624A-82B2-0EC78263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CFE65E-351D-A94D-BE1F-D472F609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B50651-A18E-894C-8EF6-CF6E215A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34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0122C6-A80A-A54B-BC68-34D133323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621D99-DCEC-3A48-82F8-23E662E6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CF6DBB-E1B8-7F44-AA0C-292D69C4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0458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9F8FE-B0DF-B145-98BA-BEAF15EE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F70EB-CA72-9A4B-918F-C8F2BE3E3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476F06-C27B-CC49-B6C7-5E49A2B1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ECC4A9-ED53-FF4F-86DD-F039F9BA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D50705-204F-9B43-8351-8431199A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E77AA6-DDD8-084D-AA4A-5F5AAF71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11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64534-783F-2443-AB87-77F14D0F7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D490C4-39B8-1A4B-A6D9-F8445E417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099A55-2D03-394A-BB5F-1D30B4696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B7ACB6-B655-CA41-872F-47E3DE66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2E1C61-C10E-F741-880B-9EA14859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FB04FD-E863-9249-AE4F-53508C8D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54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CA3AC5-20E1-6947-A637-60B7337F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2A813B-06BF-2C4A-9B56-DCC58A666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A72E3-F537-4540-A4E6-AC78A6E75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1EBD2-C3F1-6E43-B889-CD1D0D53FD3C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871A7-7201-F24A-9743-0B2ECAC60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D015B5-4D7E-004E-ABA2-C74DBAFFD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3571-CE61-CE44-8473-01D598D6A7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85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0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F2BFA-64EC-A344-A368-3FC1B3EB1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Disjoint Set Union/Find</a:t>
            </a:r>
            <a:b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Building Mazes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D07828-BC85-FF4D-A669-52FD9D6F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7682" y="3509850"/>
            <a:ext cx="4045907" cy="35517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F121B4-9955-8B4C-B433-B2983831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16253" y="3496156"/>
            <a:ext cx="5071913" cy="35859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43A882-58AA-CB44-840B-CEF09C5A2F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10722" y="3496156"/>
            <a:ext cx="5071912" cy="35859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F1DA7B-1CB7-8E47-9F1D-AAA08A5471FB}"/>
              </a:ext>
            </a:extLst>
          </p:cNvPr>
          <p:cNvSpPr txBox="1"/>
          <p:nvPr/>
        </p:nvSpPr>
        <p:spPr>
          <a:xfrm>
            <a:off x="5023430" y="6538765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C++ &amp; Qt Creator</a:t>
            </a:r>
            <a:endParaRPr kumimoji="1" lang="zh-CN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940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3BE7D-0D42-784E-9D95-11F5C109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Reference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6367A6-16DE-2E4E-8733-B426C4123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CN" sz="2400" dirty="0"/>
              <a:t>[1]  </a:t>
            </a:r>
            <a:r>
              <a:rPr kumimoji="1" lang="en" altLang="zh-CN" sz="2400" dirty="0" err="1"/>
              <a:t>Cormen</a:t>
            </a:r>
            <a:r>
              <a:rPr kumimoji="1" lang="en" altLang="zh-CN" sz="2400" dirty="0"/>
              <a:t>, </a:t>
            </a:r>
            <a:r>
              <a:rPr kumimoji="1" lang="en" altLang="zh-CN" sz="2400" dirty="0" err="1"/>
              <a:t>Leiserson</a:t>
            </a:r>
            <a:r>
              <a:rPr kumimoji="1" lang="en" altLang="zh-CN" sz="2400" dirty="0"/>
              <a:t>, and </a:t>
            </a:r>
            <a:r>
              <a:rPr kumimoji="1" lang="en" altLang="zh-CN" sz="2400" dirty="0" err="1"/>
              <a:t>Rivest</a:t>
            </a:r>
            <a:r>
              <a:rPr kumimoji="1" lang="en" altLang="zh-CN" sz="2400" dirty="0"/>
              <a:t>, Introduction to Algorithms, McGraw Hill, 1990, Ch.22, pp.440-461.</a:t>
            </a:r>
          </a:p>
          <a:p>
            <a:pPr marL="0" indent="0">
              <a:buNone/>
            </a:pPr>
            <a:r>
              <a:rPr kumimoji="1" lang="en" altLang="zh-CN" sz="2400" dirty="0"/>
              <a:t>[2]  Weiss, Data Structures and Algorithm Analysis in C++, 3rd Ed., Addison Wesley, Ch.8, pp.315-337.</a:t>
            </a:r>
          </a:p>
          <a:p>
            <a:pPr marL="0" indent="0">
              <a:buNone/>
            </a:pPr>
            <a:r>
              <a:rPr kumimoji="1" lang="en" altLang="zh-CN" sz="2400" dirty="0"/>
              <a:t>[3]  </a:t>
            </a:r>
            <a:r>
              <a:rPr kumimoji="1" lang="en" altLang="zh-CN" sz="2400" dirty="0" err="1"/>
              <a:t>Sahni</a:t>
            </a:r>
            <a:r>
              <a:rPr kumimoji="1" lang="en" altLang="zh-CN" sz="2400" dirty="0"/>
              <a:t>, Introduction to Algorithms, McGraw Hill, 1998, Ch.5, pp.268-279.</a:t>
            </a:r>
          </a:p>
          <a:p>
            <a:pPr marL="0" indent="0">
              <a:buNone/>
            </a:pPr>
            <a:r>
              <a:rPr kumimoji="1" lang="en" altLang="zh-CN" sz="2400" dirty="0"/>
              <a:t>[4]  Brian, UW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326: Data Structures</a:t>
            </a:r>
            <a:r>
              <a:rPr kumimoji="1" lang="en" altLang="zh-CN" sz="2400" dirty="0"/>
              <a:t>, Spring 2008.</a:t>
            </a:r>
          </a:p>
          <a:p>
            <a:pPr marL="0" indent="0">
              <a:buNone/>
            </a:pPr>
            <a:r>
              <a:rPr kumimoji="1" lang="en" altLang="zh-CN" sz="2400" dirty="0"/>
              <a:t>[5]  Douglas, </a:t>
            </a:r>
            <a:r>
              <a:rPr kumimoji="1" lang="en" altLang="zh-CN" sz="2400" dirty="0" err="1"/>
              <a:t>UWaterloo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250: Algorithms and Data Structures</a:t>
            </a:r>
            <a:r>
              <a:rPr kumimoji="1" lang="en" altLang="zh-CN" sz="2400" dirty="0"/>
              <a:t>.</a:t>
            </a:r>
          </a:p>
          <a:p>
            <a:pPr marL="0" indent="0">
              <a:buNone/>
            </a:pPr>
            <a:endParaRPr kumimoji="1" lang="en-US" altLang="zh-CN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Thanks, hope for feedback!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2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DA5B1-FFD2-454C-A69D-2EE9F36B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System Functions 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636652-72E2-7C4E-A1BD-7581C89582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Build mazes</a:t>
                </a:r>
              </a:p>
              <a:p>
                <a:pPr lvl="1"/>
                <a:r>
                  <a:rPr kumimoji="1" lang="en-US" altLang="zh-CN" dirty="0"/>
                  <a:t>Prompt user for maze size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pPr lvl="1"/>
                <a:r>
                  <a:rPr kumimoji="1" lang="en-US" altLang="zh-CN" dirty="0"/>
                  <a:t>Generate an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CN" dirty="0"/>
                  <a:t> maze randomly.</a:t>
                </a:r>
              </a:p>
              <a:p>
                <a:r>
                  <a:rPr kumimoji="1" lang="en-US" altLang="zh-CN" dirty="0"/>
                  <a:t>Find paths</a:t>
                </a:r>
              </a:p>
              <a:p>
                <a:pPr lvl="1"/>
                <a:r>
                  <a:rPr kumimoji="1" lang="en-US" altLang="zh-CN" dirty="0"/>
                  <a:t>Automatically find the path.</a:t>
                </a:r>
              </a:p>
              <a:p>
                <a:r>
                  <a:rPr kumimoji="1" lang="en-US" altLang="zh-CN" dirty="0"/>
                  <a:t>Draw mazes and paths</a:t>
                </a:r>
              </a:p>
              <a:p>
                <a:pPr lvl="1"/>
                <a:r>
                  <a:rPr kumimoji="1" lang="en-US" altLang="zh-CN" dirty="0"/>
                  <a:t>Draw the maze when user clicks [create].</a:t>
                </a:r>
              </a:p>
              <a:p>
                <a:pPr lvl="1"/>
                <a:r>
                  <a:rPr kumimoji="1" lang="en-US" altLang="zh-CN" dirty="0"/>
                  <a:t>Draw the path when user clicks [show path].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636652-72E2-7C4E-A1BD-7581C8958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屏幕录制2020-02-17下午8.26.37" descr="屏幕录制2020-02-17下午8.26.37">
            <a:hlinkClick r:id="" action="ppaction://media"/>
            <a:extLst>
              <a:ext uri="{FF2B5EF4-FFF2-40B4-BE49-F238E27FC236}">
                <a16:creationId xmlns:a16="http://schemas.microsoft.com/office/drawing/2014/main" id="{DE56005B-D647-0447-8EE3-C339479634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16373" y="1825625"/>
            <a:ext cx="4245322" cy="33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1A4C0-0182-1040-B838-897E71C2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Build Mazes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Desired Properties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6C3697F-DD08-004C-AEA2-D726AFF8C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CN" dirty="0"/>
                  <a:t> cells.</a:t>
                </a:r>
              </a:p>
              <a:p>
                <a:r>
                  <a:rPr kumimoji="1" lang="en-US" altLang="zh-CN" dirty="0"/>
                  <a:t>One path (no cycle) from top-left corner to bottom-right corner.</a:t>
                </a:r>
              </a:p>
              <a:p>
                <a:pPr>
                  <a:buClr>
                    <a:srgbClr val="C00000"/>
                  </a:buClr>
                </a:pPr>
                <a:r>
                  <a:rPr lang="en" altLang="zh-CN" dirty="0"/>
                  <a:t>Every cell is reachable from every other cell (more false leads).</a:t>
                </a:r>
              </a:p>
              <a:p>
                <a:pPr>
                  <a:buClr>
                    <a:srgbClr val="FF0000"/>
                  </a:buClr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6C3697F-DD08-004C-AEA2-D726AFF8C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8C03A952-0ED9-224A-A316-54E27AB4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83" y="3429000"/>
            <a:ext cx="4306156" cy="32296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5F05A9-731B-AE49-9825-4792A2AC9622}"/>
                  </a:ext>
                </a:extLst>
              </p:cNvPr>
              <p:cNvSpPr txBox="1"/>
              <p:nvPr/>
            </p:nvSpPr>
            <p:spPr>
              <a:xfrm>
                <a:off x="5020162" y="4911644"/>
                <a:ext cx="2276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5F05A9-731B-AE49-9825-4792A2A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162" y="4911644"/>
                <a:ext cx="227626" cy="430887"/>
              </a:xfrm>
              <a:prstGeom prst="rect">
                <a:avLst/>
              </a:prstGeom>
              <a:blipFill>
                <a:blip r:embed="rId4"/>
                <a:stretch>
                  <a:fillRect l="-36842" r="-4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3D6E2E88-AB0B-2D48-BAE8-6136F799A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995" y="3429000"/>
            <a:ext cx="4417668" cy="3313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CEF49F5-EB2F-164A-BA8D-B9C59E4E4CDF}"/>
                  </a:ext>
                </a:extLst>
              </p:cNvPr>
              <p:cNvSpPr txBox="1"/>
              <p:nvPr/>
            </p:nvSpPr>
            <p:spPr>
              <a:xfrm>
                <a:off x="10494384" y="4911644"/>
                <a:ext cx="333425" cy="4630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CEF49F5-EB2F-164A-BA8D-B9C59E4E4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384" y="4911644"/>
                <a:ext cx="333425" cy="463012"/>
              </a:xfrm>
              <a:prstGeom prst="rect">
                <a:avLst/>
              </a:prstGeom>
              <a:blipFill>
                <a:blip r:embed="rId6"/>
                <a:stretch>
                  <a:fillRect l="-32143" t="-10811" r="-32143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19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F38F6-41B9-9845-9EF1-EE6A6E75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Build Mazes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Algorithm Sketch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5FDD6F-A7C4-024A-8D60-6CDFA81AC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dirty="0"/>
              <a:t>1. Choose edge at random. </a:t>
            </a:r>
          </a:p>
          <a:p>
            <a:pPr marL="0" indent="0">
              <a:buNone/>
            </a:pPr>
            <a:r>
              <a:rPr lang="en" altLang="zh-CN" b="1" dirty="0"/>
              <a:t>    → </a:t>
            </a:r>
            <a:r>
              <a:rPr lang="en" altLang="zh-CN" i="1" dirty="0"/>
              <a:t>Boundary edges are not in edge list, so left alone.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2. Erase it if the neighbors are in disjoint sets. </a:t>
            </a:r>
          </a:p>
          <a:p>
            <a:pPr marL="0" indent="0">
              <a:buNone/>
            </a:pPr>
            <a:r>
              <a:rPr lang="en" altLang="zh-CN" b="1" dirty="0"/>
              <a:t>    → </a:t>
            </a:r>
            <a:r>
              <a:rPr lang="en" altLang="zh-CN" i="1" dirty="0"/>
              <a:t>Avoids cycles * one path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3. Take union of those sets. </a:t>
            </a:r>
          </a:p>
          <a:p>
            <a:pPr marL="0" indent="0">
              <a:buNone/>
            </a:pPr>
            <a:r>
              <a:rPr lang="en" altLang="zh-CN" dirty="0"/>
              <a:t>4. Go to 1, iterate until there is only one set. </a:t>
            </a:r>
          </a:p>
          <a:p>
            <a:pPr marL="0" indent="0">
              <a:buNone/>
            </a:pPr>
            <a:r>
              <a:rPr lang="en" altLang="zh-CN" b="1" dirty="0"/>
              <a:t>    → </a:t>
            </a:r>
            <a:r>
              <a:rPr lang="en" altLang="zh-CN" i="1" dirty="0"/>
              <a:t>Every cell reachable from every other cell</a:t>
            </a:r>
          </a:p>
          <a:p>
            <a:pPr marL="0" indent="0">
              <a:buNone/>
            </a:pPr>
            <a:r>
              <a:rPr lang="en" altLang="zh-CN" i="1" dirty="0"/>
              <a:t>        (or else until starting and ending cells are connected). </a:t>
            </a:r>
          </a:p>
          <a:p>
            <a:pPr marL="0" indent="0">
              <a:buNone/>
            </a:pP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4C491C-77A1-AF45-BD13-D785105CB4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95226" y="2907676"/>
            <a:ext cx="2460779" cy="23435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813408-B185-F04A-A3E9-D87FFE82D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697" y="2910841"/>
            <a:ext cx="2460103" cy="23429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41B428-8C16-7848-BE7D-5B2B1BF8BD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85159" y="2910841"/>
            <a:ext cx="2460779" cy="2343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B341C7-62F8-394B-9F9E-0C4C2AEDD5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87679" y="2903625"/>
            <a:ext cx="2460102" cy="23429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E11F1E-236A-3F40-B873-16B80BE640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93339" y="2910293"/>
            <a:ext cx="2460102" cy="23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524F6-A8A6-FF40-BBF7-0A3E48F0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Asymptotically Optimal DS Forest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54FD5E-7BF8-CE45-89E5-03EA86B8A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Linear representation</a:t>
                </a:r>
              </a:p>
              <a:p>
                <a:pPr lvl="1"/>
                <a:r>
                  <a:rPr kumimoji="1" lang="en-US" altLang="zh-CN" dirty="0"/>
                  <a:t>Linked-list </a:t>
                </a:r>
              </a:p>
              <a:p>
                <a:pPr lvl="1"/>
                <a:r>
                  <a:rPr kumimoji="1" lang="en-US" altLang="zh-CN" dirty="0"/>
                  <a:t>Weighted-union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kumimoji="1" lang="en-US" altLang="zh-CN" dirty="0"/>
              </a:p>
              <a:p>
                <a:pPr>
                  <a:buFont typeface="Wingdings" pitchFamily="2" charset="2"/>
                  <a:buChar char="ü"/>
                </a:pPr>
                <a:r>
                  <a:rPr kumimoji="1" lang="en-US" altLang="zh-CN" dirty="0"/>
                  <a:t>Disjoint-set Forests</a:t>
                </a:r>
              </a:p>
              <a:p>
                <a:pPr lvl="1"/>
                <a:r>
                  <a:rPr kumimoji="1" lang="en-US" altLang="zh-CN" dirty="0"/>
                  <a:t>Union by rank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Path compression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2+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kumimoji="1" lang="en-US" altLang="zh-CN" dirty="0"/>
                  <a:t> /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Worst-case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i="1" dirty="0"/>
              </a:p>
              <a:p>
                <a:pPr lvl="1">
                  <a:buFont typeface="Wingdings" pitchFamily="2" charset="2"/>
                  <a:buChar char="ü"/>
                </a:pPr>
                <a:r>
                  <a:rPr kumimoji="1" lang="en-US" altLang="zh-CN" dirty="0"/>
                  <a:t>N by n maze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kumimoji="1" lang="en-US" altLang="zh-CN" b="0" dirty="0"/>
              </a:p>
              <a:p>
                <a:pPr marL="457200" lvl="1" indent="0">
                  <a:buNone/>
                </a:pPr>
                <a:r>
                  <a:rPr lang="en" altLang="zh-CN" b="1" dirty="0"/>
                  <a:t>  → </a:t>
                </a:r>
                <a:r>
                  <a:rPr lang="en" altLang="zh-CN" i="1" dirty="0">
                    <a:solidFill>
                      <a:srgbClr val="C00000"/>
                    </a:solidFill>
                  </a:rPr>
                  <a:t>Linear in number</a:t>
                </a:r>
                <a:r>
                  <a:rPr lang="zh-CN" altLang="en-US" i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i="1" dirty="0">
                    <a:solidFill>
                      <a:srgbClr val="C00000"/>
                    </a:solidFill>
                  </a:rPr>
                  <a:t>of </a:t>
                </a:r>
                <a:r>
                  <a:rPr lang="en" altLang="zh-CN" i="1" dirty="0">
                    <a:solidFill>
                      <a:srgbClr val="C00000"/>
                    </a:solidFill>
                  </a:rPr>
                  <a:t>cells! </a:t>
                </a:r>
                <a:endParaRPr kumimoji="1" lang="en-US" altLang="zh-CN" i="1" dirty="0">
                  <a:solidFill>
                    <a:srgbClr val="C00000"/>
                  </a:solidFill>
                </a:endParaRPr>
              </a:p>
              <a:p>
                <a:pPr lvl="1"/>
                <a:endParaRPr kumimoji="1" lang="en-US" altLang="zh-CN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54FD5E-7BF8-CE45-89E5-03EA86B8A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DA2DE11C-4B02-A94A-8B9C-BA1269074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ECD5E-7F13-0D40-B8EF-5ACBD21BE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823" y="1825625"/>
            <a:ext cx="3476623" cy="1738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B709456-629E-4E46-8198-808800C4B45B}"/>
                  </a:ext>
                </a:extLst>
              </p:cNvPr>
              <p:cNvSpPr txBox="1"/>
              <p:nvPr/>
            </p:nvSpPr>
            <p:spPr>
              <a:xfrm>
                <a:off x="838200" y="6442630"/>
                <a:ext cx="6978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m operations, f finds, initially n sets;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</m:oMath>
                </a14:m>
                <a:r>
                  <a:rPr kumimoji="1" lang="en-US" altLang="zh-CN" dirty="0"/>
                  <a:t> in all practical situation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B709456-629E-4E46-8198-808800C4B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442630"/>
                <a:ext cx="6978770" cy="369332"/>
              </a:xfrm>
              <a:prstGeom prst="rect">
                <a:avLst/>
              </a:prstGeom>
              <a:blipFill>
                <a:blip r:embed="rId5"/>
                <a:stretch>
                  <a:fillRect l="-726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ADC68B3-CA4D-9448-B08D-ED7A2B962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610" y="1690688"/>
            <a:ext cx="2580190" cy="19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7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E00C4-65DA-1A4D-A42B-A8C1346C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</a:rPr>
              <a:t>Heuristics to Improve the Running Time </a:t>
            </a:r>
            <a:endParaRPr lang="en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69073A-B3AE-2A4F-8F0C-8949A411E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Union by rank</a:t>
            </a:r>
          </a:p>
          <a:p>
            <a:pPr lvl="1"/>
            <a:r>
              <a:rPr lang="en" altLang="zh-CN" dirty="0"/>
              <a:t>Rank:</a:t>
            </a:r>
            <a:r>
              <a:rPr lang="en" altLang="zh-CN" b="1" dirty="0"/>
              <a:t> </a:t>
            </a:r>
            <a:r>
              <a:rPr lang="en" altLang="zh-CN" dirty="0"/>
              <a:t>an upper bound on the height of the node. </a:t>
            </a:r>
          </a:p>
          <a:p>
            <a:pPr lvl="1"/>
            <a:r>
              <a:rPr lang="en" altLang="zh-CN" dirty="0"/>
              <a:t>Make the root with smaller rank point to the root with larger rank during a union operation. </a:t>
            </a:r>
          </a:p>
          <a:p>
            <a:r>
              <a:rPr kumimoji="1" lang="en-US" altLang="zh-CN" dirty="0"/>
              <a:t>Path compression</a:t>
            </a:r>
          </a:p>
          <a:p>
            <a:pPr lvl="1"/>
            <a:r>
              <a:rPr lang="en" altLang="zh-CN" dirty="0"/>
              <a:t>During find operations.</a:t>
            </a:r>
          </a:p>
          <a:p>
            <a:pPr lvl="1"/>
            <a:r>
              <a:rPr lang="en" altLang="zh-CN" dirty="0"/>
              <a:t>Make each node on the find path point directly to the root. </a:t>
            </a:r>
          </a:p>
          <a:p>
            <a:pPr lvl="1"/>
            <a:r>
              <a:rPr lang="en" altLang="zh-CN" dirty="0"/>
              <a:t>Do not change any ranks</a:t>
            </a:r>
            <a:r>
              <a:rPr lang="en-US" altLang="zh-CN" dirty="0"/>
              <a:t>.</a:t>
            </a:r>
            <a:endParaRPr lang="en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445C16-DCCA-344A-91E8-AA9D59E99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22369"/>
            <a:ext cx="3722607" cy="20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D44F7-F137-E84D-8B35-7D8CAE86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Build Mazes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194E0C-E574-274D-9B93-D71E4CFDB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4450" y="4065480"/>
            <a:ext cx="9563099" cy="2467041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5FDD5D02-B33D-5446-B207-A0CC5070F0D0}"/>
              </a:ext>
            </a:extLst>
          </p:cNvPr>
          <p:cNvSpPr txBox="1">
            <a:spLocks/>
          </p:cNvSpPr>
          <p:nvPr/>
        </p:nvSpPr>
        <p:spPr>
          <a:xfrm>
            <a:off x="1004887" y="1293950"/>
            <a:ext cx="10515600" cy="580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462A3FB-2343-3B44-B4DB-A2027E87E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4B5C10A-B189-6146-A8A6-645FF657A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234" y="1638097"/>
            <a:ext cx="2473434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class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rial Unicode MS" panose="020B0604020202020204" pitchFamily="34" charset="-128"/>
              </a:rPr>
              <a:t>Maze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public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rial Unicode MS" panose="020B0604020202020204" pitchFamily="34" charset="-128"/>
              </a:rPr>
              <a:t>Maze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rial Unicode MS" panose="020B0604020202020204" pitchFamily="34" charset="-128"/>
              </a:rPr>
              <a:t>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~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rial Unicode MS" panose="020B0604020202020204" pitchFamily="34" charset="-128"/>
              </a:rPr>
              <a:t>Maze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private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Arial Unicode MS" panose="020B0604020202020204" pitchFamily="34" charset="-128"/>
              </a:rPr>
              <a:t>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bool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**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Arial Unicode MS" panose="020B0604020202020204" pitchFamily="34" charset="-128"/>
              </a:rPr>
              <a:t>wall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rial Unicode MS" panose="020B0604020202020204" pitchFamily="34" charset="-128"/>
              </a:rPr>
              <a:t>std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rial Unicode MS" panose="020B0604020202020204" pitchFamily="34" charset="-128"/>
              </a:rPr>
              <a:t>stack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&gt;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Arial Unicode MS" panose="020B0604020202020204" pitchFamily="34" charset="-128"/>
              </a:rPr>
              <a:t>path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bool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rial Unicode MS" panose="020B0604020202020204" pitchFamily="34" charset="-128"/>
              </a:rPr>
              <a:t>dfs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rial Unicode MS" panose="020B0604020202020204" pitchFamily="34" charset="-128"/>
              </a:rPr>
              <a:t>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rial Unicode MS" panose="020B0604020202020204" pitchFamily="34" charset="-128"/>
              </a:rPr>
              <a:t>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6B31A9C-DC29-3141-B179-728279150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991" y="1660681"/>
            <a:ext cx="30425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class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Arial Unicode MS" panose="020B0604020202020204" pitchFamily="34" charset="-128"/>
              </a:rPr>
              <a:t>DisjSets</a:t>
            </a:r>
            <a:r>
              <a:rPr lang="en-US" altLang="zh-CN" sz="1600" dirty="0">
                <a:solidFill>
                  <a:srgbClr val="C0C0C0"/>
                </a:solidFill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public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solidFill>
                  <a:srgbClr val="00677C"/>
                </a:solidFill>
                <a:latin typeface="Arial Unicode MS" panose="020B0604020202020204" pitchFamily="34" charset="-128"/>
              </a:rPr>
              <a:t>  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rial Unicode MS" panose="020B0604020202020204" pitchFamily="34" charset="-128"/>
              </a:rPr>
              <a:t>DisjSets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rial Unicode MS" panose="020B0604020202020204" pitchFamily="34" charset="-128"/>
              </a:rPr>
              <a:t>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/>
              <a:t>           ~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rial Unicode MS" panose="020B0604020202020204" pitchFamily="34" charset="-128"/>
              </a:rPr>
              <a:t>DisjSets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rial Unicode MS" panose="020B0604020202020204" pitchFamily="34" charset="-128"/>
              </a:rPr>
              <a:t>find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rial Unicode MS" panose="020B0604020202020204" pitchFamily="34" charset="-128"/>
              </a:rPr>
              <a:t>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808000"/>
                </a:solidFill>
                <a:latin typeface="Arial Unicode MS" panose="020B0604020202020204" pitchFamily="34" charset="-128"/>
              </a:rPr>
              <a:t>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void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Arial Unicode MS" panose="020B0604020202020204" pitchFamily="34" charset="-128"/>
              </a:rPr>
              <a:t>unionSets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rial Unicode MS" panose="020B0604020202020204" pitchFamily="34" charset="-128"/>
              </a:rPr>
              <a:t>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Arial Unicode MS" panose="020B0604020202020204" pitchFamily="34" charset="-128"/>
              </a:rPr>
              <a:t>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private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808000"/>
                </a:solidFill>
                <a:latin typeface="Arial Unicode MS" panose="020B0604020202020204" pitchFamily="34" charset="-128"/>
              </a:rPr>
              <a:t>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*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Arial Unicode MS" panose="020B0604020202020204" pitchFamily="34" charset="-128"/>
              </a:rPr>
              <a:t>par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808000"/>
                </a:solidFill>
                <a:latin typeface="Arial Unicode MS" panose="020B0604020202020204" pitchFamily="34" charset="-128"/>
              </a:rPr>
              <a:t>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*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Arial Unicode MS" panose="020B0604020202020204" pitchFamily="34" charset="-128"/>
              </a:rPr>
              <a:t>rank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latin typeface="Arial Unicode MS" panose="020B0604020202020204" pitchFamily="34" charset="-128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67C098-41F2-0E4C-B964-F2BA3C75822F}"/>
              </a:ext>
            </a:extLst>
          </p:cNvPr>
          <p:cNvSpPr txBox="1"/>
          <p:nvPr/>
        </p:nvSpPr>
        <p:spPr>
          <a:xfrm>
            <a:off x="3636280" y="5757859"/>
            <a:ext cx="72539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dirty="0"/>
              <a:t>0      </a:t>
            </a:r>
            <a:r>
              <a:rPr kumimoji="1" lang="en-US" altLang="zh-CN" sz="1350" dirty="0">
                <a:solidFill>
                  <a:srgbClr val="C00000"/>
                </a:solidFill>
              </a:rPr>
              <a:t>2</a:t>
            </a:r>
            <a:r>
              <a:rPr kumimoji="1" lang="en-US" altLang="zh-CN" sz="1350" dirty="0"/>
              <a:t>     0      0      0     0      0      0     1      1      0      1      0     0     0      0      0      0     0      0</a:t>
            </a:r>
            <a:endParaRPr kumimoji="1" lang="zh-CN" altLang="en-US" sz="135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3075D1-F874-544D-9E1B-EAA210CBDB88}"/>
              </a:ext>
            </a:extLst>
          </p:cNvPr>
          <p:cNvSpPr txBox="1"/>
          <p:nvPr/>
        </p:nvSpPr>
        <p:spPr>
          <a:xfrm>
            <a:off x="2709078" y="6113472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int *par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779C27-5DDB-5D45-93CA-FEFCD3639441}"/>
              </a:ext>
            </a:extLst>
          </p:cNvPr>
          <p:cNvSpPr txBox="1"/>
          <p:nvPr/>
        </p:nvSpPr>
        <p:spPr>
          <a:xfrm>
            <a:off x="2709076" y="5741058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int *r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ank</a:t>
            </a:r>
            <a:endParaRPr kumimoji="1" lang="zh-CN" altLang="en-US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86F6AC5-6194-154A-99AD-64A14AE5F111}"/>
              </a:ext>
            </a:extLst>
          </p:cNvPr>
          <p:cNvSpPr txBox="1"/>
          <p:nvPr/>
        </p:nvSpPr>
        <p:spPr>
          <a:xfrm>
            <a:off x="1314450" y="5605083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bool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 *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*</a:t>
            </a:r>
            <a:r>
              <a:rPr lang="en-US" altLang="zh-CN" sz="1600" dirty="0">
                <a:latin typeface="Arial Unicode MS" panose="020B0604020202020204" pitchFamily="34" charset="-128"/>
              </a:rPr>
              <a:t>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a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ll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4870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B696F2-7C8C-9641-A36E-F24C281921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2D Boolean matrix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storing the maze</a:t>
                </a:r>
              </a:p>
              <a:p>
                <a:pPr lvl="1"/>
                <a:r>
                  <a:rPr kumimoji="1" lang="en-US" altLang="zh-CN" dirty="0"/>
                  <a:t>Entries represent either cells or walls/erased walls.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𝑤𝑎𝑙𝑙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 err="1"/>
                  <a:t>iff</a:t>
                </a:r>
                <a:r>
                  <a:rPr kumimoji="1" lang="en-US" altLang="zh-CN" dirty="0"/>
                  <a:t> there is a wall at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Depth-first search on matrix</a:t>
                </a:r>
              </a:p>
              <a:p>
                <a:pPr lvl="1"/>
                <a:r>
                  <a:rPr kumimoji="1" lang="en-US" altLang="zh-CN" b="0" dirty="0"/>
                  <a:t>Worst-case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b="0" dirty="0"/>
              </a:p>
              <a:p>
                <a:pPr marL="457200" lvl="1" indent="0">
                  <a:buNone/>
                </a:pPr>
                <a:r>
                  <a:rPr kumimoji="1" lang="en-US" altLang="zh-CN" dirty="0"/>
                  <a:t>   </a:t>
                </a:r>
                <a:r>
                  <a:rPr lang="en" altLang="zh-CN" b="1" dirty="0"/>
                  <a:t>→ </a:t>
                </a:r>
                <a:r>
                  <a:rPr lang="en" altLang="zh-CN" i="1" dirty="0"/>
                  <a:t>Traverse the whole tree.</a:t>
                </a:r>
                <a:endParaRPr kumimoji="1" lang="en-US" altLang="zh-CN" i="1" dirty="0"/>
              </a:p>
              <a:p>
                <a:pPr lvl="1"/>
                <a:r>
                  <a:rPr kumimoji="1" lang="en-US" altLang="zh-CN" dirty="0"/>
                  <a:t>Save sequence number of cells on path to stack.</a:t>
                </a:r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B696F2-7C8C-9641-A36E-F24C281921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4C6019C5-B09E-344D-A8E5-6D29303B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Find Paths -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DFS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729516-25AA-4C4C-A877-54ECA99197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96849" y="1931641"/>
            <a:ext cx="3695147" cy="27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2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812CF-9B2B-C345-BFF2-0FFF9A31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Draw Mazes and Paths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8C74B8-1592-1C4A-9B30-212F502A7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Calculate endpoint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coordinates and draw lines.</a:t>
                </a:r>
              </a:p>
              <a:p>
                <a:pPr lvl="1"/>
                <a:r>
                  <a:rPr kumimoji="1" lang="en-US" altLang="zh-CN" dirty="0"/>
                  <a:t>Use data in wall and path.</a:t>
                </a:r>
              </a:p>
              <a:p>
                <a:r>
                  <a:rPr kumimoji="1" lang="en-US" altLang="zh-CN" dirty="0"/>
                  <a:t>When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 large, coordinate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calculation may lose accuracy.</a:t>
                </a:r>
              </a:p>
              <a:p>
                <a:pPr lvl="1"/>
                <a:r>
                  <a:rPr kumimoji="1" lang="en-US" altLang="zh-CN" dirty="0"/>
                  <a:t>Use double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floating point.</a:t>
                </a:r>
              </a:p>
              <a:p>
                <a:pPr lvl="1"/>
                <a:r>
                  <a:rPr kumimoji="1" lang="en-US" altLang="zh-CN" dirty="0"/>
                  <a:t>Multiply 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divide.</a:t>
                </a:r>
              </a:p>
              <a:p>
                <a:r>
                  <a:rPr kumimoji="1" lang="en-US" altLang="zh-CN" dirty="0"/>
                  <a:t>Time complexity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User-friendliness, robustness</a:t>
                </a:r>
              </a:p>
              <a:p>
                <a:pPr lvl="1"/>
                <a:r>
                  <a:rPr kumimoji="1" lang="en-US" altLang="zh-CN" dirty="0"/>
                  <a:t>Qt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Qwidget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range of n</a:t>
                </a:r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8C74B8-1592-1C4A-9B30-212F502A7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3FF0A08-F323-3142-ADA1-0E34AE392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705" y="3296813"/>
            <a:ext cx="2233844" cy="302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31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676</Words>
  <Application>Microsoft Macintosh PowerPoint</Application>
  <PresentationFormat>宽屏</PresentationFormat>
  <Paragraphs>100</Paragraphs>
  <Slides>10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Arial Unicode MS</vt:lpstr>
      <vt:lpstr>Arial</vt:lpstr>
      <vt:lpstr>Cambria Math</vt:lpstr>
      <vt:lpstr>Wingdings</vt:lpstr>
      <vt:lpstr>Office 主题​​</vt:lpstr>
      <vt:lpstr>Disjoint Set Union/Find Building Mazes</vt:lpstr>
      <vt:lpstr>System Functions </vt:lpstr>
      <vt:lpstr>Build Mazes - Desired Properties</vt:lpstr>
      <vt:lpstr>Build Mazes - Algorithm Sketch</vt:lpstr>
      <vt:lpstr>Asymptotically Optimal DS Forest</vt:lpstr>
      <vt:lpstr>Heuristics to Improve the Running Time </vt:lpstr>
      <vt:lpstr>Build Mazes - Implementation</vt:lpstr>
      <vt:lpstr>Find Paths - DFS</vt:lpstr>
      <vt:lpstr>Draw Mazes and Paths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Disjoint Set Union/Find Building Mazes</dc:title>
  <dc:creator>201800301061@mail.sdu.edu.cn</dc:creator>
  <cp:lastModifiedBy>wynlla@outlook.com</cp:lastModifiedBy>
  <cp:revision>61</cp:revision>
  <dcterms:created xsi:type="dcterms:W3CDTF">2020-02-15T23:44:15Z</dcterms:created>
  <dcterms:modified xsi:type="dcterms:W3CDTF">2021-04-12T03:17:03Z</dcterms:modified>
</cp:coreProperties>
</file>